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5" r:id="rId4"/>
    <p:sldId id="259" r:id="rId5"/>
    <p:sldId id="258" r:id="rId6"/>
    <p:sldId id="263" r:id="rId7"/>
    <p:sldId id="264" r:id="rId8"/>
    <p:sldId id="261" r:id="rId9"/>
    <p:sldId id="262" r:id="rId10"/>
    <p:sldId id="266" r:id="rId11"/>
    <p:sldId id="260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85" autoAdjust="0"/>
  </p:normalViewPr>
  <p:slideViewPr>
    <p:cSldViewPr snapToGrid="0" snapToObjects="1">
      <p:cViewPr varScale="1">
        <p:scale>
          <a:sx n="64" d="100"/>
          <a:sy n="64" d="100"/>
        </p:scale>
        <p:origin x="-145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C9C58-310A-9D48-A98F-09FE25F23D29}" type="datetimeFigureOut">
              <a:rPr lang="en-US" smtClean="0"/>
              <a:t>9/8/17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F379F-902A-514A-B14E-2F05E02C2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6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F379F-902A-514A-B14E-2F05E02C278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8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1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2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02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9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53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396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9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18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9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5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654CF-D6B3-F647-83F6-7C411F364E7A}" type="datetimeFigureOut">
              <a:rPr lang="en-US" smtClean="0"/>
              <a:t>9/8/17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FFF00-60B5-5B46-9BA8-4DD6BC2C5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7195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dirty="0" smtClean="0"/>
              <a:t>What came before the Modern Era?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Brief History of Western Thought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719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433" y="274638"/>
            <a:ext cx="8707492" cy="1143000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Pre-Modern Thought in the Middle Ages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22490"/>
          </a:xfrm>
        </p:spPr>
        <p:txBody>
          <a:bodyPr>
            <a:noAutofit/>
          </a:bodyPr>
          <a:lstStyle/>
          <a:p>
            <a:r>
              <a:rPr lang="en-US" dirty="0" smtClean="0"/>
              <a:t>Feudalism was a stable system, but it didn’t promote much advancement in thought</a:t>
            </a:r>
          </a:p>
          <a:p>
            <a:pPr lvl="1"/>
            <a:r>
              <a:rPr lang="en-US" dirty="0" smtClean="0"/>
              <a:t>Lack of trade restricted new ideas</a:t>
            </a:r>
          </a:p>
          <a:p>
            <a:pPr lvl="1"/>
            <a:r>
              <a:rPr lang="en-US" dirty="0" smtClean="0"/>
              <a:t>Constant warfare </a:t>
            </a:r>
          </a:p>
          <a:p>
            <a:pPr lvl="1"/>
            <a:r>
              <a:rPr lang="en-US" dirty="0" smtClean="0"/>
              <a:t>No social mobility discouraged education</a:t>
            </a:r>
          </a:p>
          <a:p>
            <a:pPr lvl="1"/>
            <a:r>
              <a:rPr lang="en-US" dirty="0" smtClean="0"/>
              <a:t>Knowledge was based on </a:t>
            </a:r>
            <a:r>
              <a:rPr lang="en-US" b="1" dirty="0" smtClean="0"/>
              <a:t>tradition</a:t>
            </a:r>
            <a:r>
              <a:rPr lang="en-US" dirty="0" smtClean="0"/>
              <a:t> and </a:t>
            </a:r>
            <a:r>
              <a:rPr lang="en-US" b="1" dirty="0" smtClean="0"/>
              <a:t>superstition</a:t>
            </a:r>
          </a:p>
          <a:p>
            <a:pPr lvl="2"/>
            <a:r>
              <a:rPr lang="en-US" dirty="0" smtClean="0"/>
              <a:t>Roman Catholic Church discouraged new theories</a:t>
            </a:r>
          </a:p>
          <a:p>
            <a:pPr lvl="2"/>
            <a:r>
              <a:rPr lang="en-US" dirty="0" smtClean="0"/>
              <a:t>Knowledge from Classical Greece and Rome was “lost” to Western Europe (Islamic Empires were more advanced)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542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Feudalism decline?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93206"/>
            <a:ext cx="8525724" cy="4525963"/>
          </a:xfrm>
          <a:ln/>
        </p:spPr>
        <p:txBody>
          <a:bodyPr>
            <a:noAutofit/>
          </a:bodyPr>
          <a:lstStyle/>
          <a:p>
            <a:pPr marL="341313" indent="-341313">
              <a:lnSpc>
                <a:spcPct val="90000"/>
              </a:lnSpc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/>
              <a:t>Crusades</a:t>
            </a:r>
          </a:p>
          <a:p>
            <a:pPr marL="741363" lvl="1" indent="-284163">
              <a:lnSpc>
                <a:spcPct val="90000"/>
              </a:lnSpc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/>
              <a:t>Religious wars to reclaim holy land from Muslims</a:t>
            </a:r>
          </a:p>
          <a:p>
            <a:pPr marL="741363" lvl="1" indent="-284163">
              <a:lnSpc>
                <a:spcPct val="90000"/>
              </a:lnSpc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/>
              <a:t>Weakened economic basis by awakening demand for Eastern goods.  Towns grew and serfs fled to </a:t>
            </a:r>
            <a:r>
              <a:rPr lang="en-US" sz="3200" dirty="0" smtClean="0"/>
              <a:t>cities.</a:t>
            </a:r>
            <a:endParaRPr lang="en-US" sz="3200" dirty="0"/>
          </a:p>
          <a:p>
            <a:pPr marL="341313" indent="-341313">
              <a:lnSpc>
                <a:spcPct val="90000"/>
              </a:lnSpc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/>
              <a:t>Rise of National States and Absolute Monarchy</a:t>
            </a:r>
          </a:p>
          <a:p>
            <a:pPr marL="741363" lvl="1" indent="-284163">
              <a:lnSpc>
                <a:spcPct val="90000"/>
              </a:lnSpc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/>
              <a:t>Central </a:t>
            </a:r>
            <a:r>
              <a:rPr lang="en-US" sz="3200" dirty="0" smtClean="0"/>
              <a:t>Governments </a:t>
            </a:r>
            <a:r>
              <a:rPr lang="en-US" sz="3200" dirty="0"/>
              <a:t>gradually regained power</a:t>
            </a:r>
          </a:p>
        </p:txBody>
      </p:sp>
    </p:spTree>
    <p:extLst>
      <p:ext uri="{BB962C8B-B14F-4D97-AF65-F5344CB8AC3E}">
        <p14:creationId xmlns:p14="http://schemas.microsoft.com/office/powerpoint/2010/main" val="2509525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the Modern Era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9810"/>
          </a:xfrm>
        </p:spPr>
        <p:txBody>
          <a:bodyPr/>
          <a:lstStyle/>
          <a:p>
            <a:r>
              <a:rPr lang="en-US" dirty="0" smtClean="0"/>
              <a:t>3 major “Movements of Thought” would bring Europeans closer to the kinds of ideas that we might begin to consider “modern”: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The Renaissance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Protestant Reformation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Scientific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024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Feudalism:  What was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political</a:t>
            </a:r>
            <a:r>
              <a:rPr lang="en-US" dirty="0" smtClean="0"/>
              <a:t>, </a:t>
            </a:r>
            <a:r>
              <a:rPr lang="en-US" b="1" dirty="0" smtClean="0"/>
              <a:t>social</a:t>
            </a:r>
            <a:r>
              <a:rPr lang="en-US" dirty="0" smtClean="0"/>
              <a:t>, and </a:t>
            </a:r>
            <a:r>
              <a:rPr lang="en-US" b="1" dirty="0" smtClean="0"/>
              <a:t>economic</a:t>
            </a:r>
            <a:r>
              <a:rPr lang="en-US" dirty="0" smtClean="0"/>
              <a:t> system that was the predominant means of organization in </a:t>
            </a:r>
            <a:r>
              <a:rPr lang="en-US" b="1" dirty="0" smtClean="0"/>
              <a:t>Europe </a:t>
            </a:r>
            <a:r>
              <a:rPr lang="en-US" dirty="0" smtClean="0"/>
              <a:t>during the </a:t>
            </a:r>
            <a:r>
              <a:rPr lang="en-US" b="1" dirty="0" smtClean="0"/>
              <a:t>Middle Ages</a:t>
            </a:r>
            <a:r>
              <a:rPr lang="en-US" dirty="0" smtClean="0"/>
              <a:t> (500-1500 AD/CE)</a:t>
            </a:r>
          </a:p>
          <a:p>
            <a:r>
              <a:rPr lang="en-US" dirty="0" smtClean="0"/>
              <a:t>Similar systems have existed in other places in other time periods – e.g. Feudal Japan (</a:t>
            </a:r>
            <a:r>
              <a:rPr lang="en-US" dirty="0" err="1" smtClean="0"/>
              <a:t>Shogunate</a:t>
            </a:r>
            <a:r>
              <a:rPr lang="en-US" dirty="0" smtClean="0"/>
              <a:t>), </a:t>
            </a:r>
            <a:r>
              <a:rPr lang="en-US" i="1" dirty="0" smtClean="0"/>
              <a:t>hacienda </a:t>
            </a:r>
            <a:r>
              <a:rPr lang="en-US" dirty="0" smtClean="0"/>
              <a:t>system in the Spanish colonial empire  – and has some similarities to areas today controlled by “warlords”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913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the Rise of Feudalism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341313" indent="-341313">
              <a:lnSpc>
                <a:spcPct val="90000"/>
              </a:lnSpc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Need for protection</a:t>
            </a:r>
            <a:endParaRPr lang="en-US" sz="3600" dirty="0"/>
          </a:p>
          <a:p>
            <a:pPr marL="741363" lvl="1" indent="-284163">
              <a:lnSpc>
                <a:spcPct val="90000"/>
              </a:lnSpc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/>
              <a:t>Central </a:t>
            </a:r>
            <a:r>
              <a:rPr lang="en-US" sz="3200" dirty="0" smtClean="0"/>
              <a:t>governments were too weak to protect all subjects from invaders.  Citizens </a:t>
            </a:r>
            <a:r>
              <a:rPr lang="en-US" sz="3200" dirty="0"/>
              <a:t>surrendered lands to local noble in exchange for promise of </a:t>
            </a:r>
            <a:r>
              <a:rPr lang="en-US" sz="3200" dirty="0" smtClean="0"/>
              <a:t>protection.</a:t>
            </a:r>
            <a:endParaRPr lang="en-US" sz="3200" dirty="0"/>
          </a:p>
          <a:p>
            <a:pPr marL="341313" indent="-341313">
              <a:lnSpc>
                <a:spcPct val="90000"/>
              </a:lnSpc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/>
              <a:t>Land Policy of Kings</a:t>
            </a:r>
          </a:p>
          <a:p>
            <a:pPr marL="741363" lvl="1" indent="-284163">
              <a:lnSpc>
                <a:spcPct val="90000"/>
              </a:lnSpc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/>
              <a:t>Rulers granted landed estates to the important nobles in return for pledges of military assistance.</a:t>
            </a:r>
          </a:p>
        </p:txBody>
      </p:sp>
    </p:spTree>
    <p:extLst>
      <p:ext uri="{BB962C8B-B14F-4D97-AF65-F5344CB8AC3E}">
        <p14:creationId xmlns:p14="http://schemas.microsoft.com/office/powerpoint/2010/main" val="1741366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Feudalism as a Political System</a:t>
            </a:r>
            <a:endParaRPr lang="en-US" u="sng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63621"/>
          </a:xfrm>
          <a:ln/>
        </p:spPr>
        <p:txBody>
          <a:bodyPr>
            <a:normAutofit/>
          </a:bodyPr>
          <a:lstStyle/>
          <a:p>
            <a:pPr marL="341313" indent="-341313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/>
              <a:t>Weak Central Government</a:t>
            </a:r>
          </a:p>
          <a:p>
            <a:pPr marL="741363" lvl="1" indent="-284163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/>
              <a:t>Although </a:t>
            </a:r>
            <a:r>
              <a:rPr lang="en-US" sz="3200" dirty="0" smtClean="0"/>
              <a:t>Kings technically controlled </a:t>
            </a:r>
            <a:r>
              <a:rPr lang="en-US" sz="3200" dirty="0"/>
              <a:t>entire </a:t>
            </a:r>
            <a:r>
              <a:rPr lang="en-US" sz="3200" dirty="0" smtClean="0"/>
              <a:t>kingdoms, they couldn’t really exercise </a:t>
            </a:r>
            <a:r>
              <a:rPr lang="en-US" sz="3200" dirty="0"/>
              <a:t>authority beyond royal domain.</a:t>
            </a:r>
          </a:p>
          <a:p>
            <a:pPr marL="341313" indent="-341313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Strong Local </a:t>
            </a:r>
            <a:r>
              <a:rPr lang="en-US" sz="3600" dirty="0"/>
              <a:t>Government</a:t>
            </a:r>
          </a:p>
          <a:p>
            <a:pPr marL="741363" lvl="1" indent="-284163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/>
              <a:t>With weak King, local nobles controlled their territory.  Nobles made laws, levied </a:t>
            </a:r>
            <a:r>
              <a:rPr lang="en-US" sz="3200" dirty="0" smtClean="0"/>
              <a:t>taxes, </a:t>
            </a:r>
            <a:r>
              <a:rPr lang="en-US" sz="3200" dirty="0"/>
              <a:t>dispensed </a:t>
            </a:r>
            <a:r>
              <a:rPr lang="en-US" sz="3200" dirty="0" smtClean="0"/>
              <a:t>justice, </a:t>
            </a:r>
            <a:r>
              <a:rPr lang="en-US" sz="3200" dirty="0"/>
              <a:t>and waged war</a:t>
            </a:r>
            <a:r>
              <a:rPr lang="en-US" sz="3200" dirty="0" smtClean="0"/>
              <a:t>.</a:t>
            </a:r>
          </a:p>
          <a:p>
            <a:pPr marL="457200" lvl="1" indent="0"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62008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hierarch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80"/>
            <a:ext cx="8872456" cy="590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49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776"/>
            <a:ext cx="8229600" cy="827124"/>
          </a:xfrm>
        </p:spPr>
        <p:txBody>
          <a:bodyPr/>
          <a:lstStyle/>
          <a:p>
            <a:r>
              <a:rPr lang="en-US" u="sng" dirty="0" smtClean="0"/>
              <a:t>Feudalism as a Social System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96349"/>
            <a:ext cx="9144000" cy="596165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Rigid class distinctions</a:t>
            </a:r>
          </a:p>
          <a:p>
            <a:pPr marL="741363" lvl="1" indent="-284163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 smtClean="0"/>
              <a:t>Feudal society sharply divided into:</a:t>
            </a:r>
          </a:p>
          <a:p>
            <a:pPr lvl="2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Land-holding nobles (aristocracy, upper class)</a:t>
            </a:r>
          </a:p>
          <a:p>
            <a:pPr lvl="2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Great mass of peasants (lower class, serfs)</a:t>
            </a:r>
          </a:p>
          <a:p>
            <a:pPr lvl="2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Position determined by birth</a:t>
            </a:r>
          </a:p>
          <a:p>
            <a:pPr lvl="2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Serfs had legal restrictions on their freedom</a:t>
            </a:r>
          </a:p>
          <a:p>
            <a:pPr marL="341313" indent="-341313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Complicated Lord-Vassal Relationships</a:t>
            </a:r>
          </a:p>
          <a:p>
            <a:pPr marL="741363" lvl="1" indent="-284163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When lesser lords received fiefs from different higher lords, they were vassals to several lords. Primary Allegiance led to disputes</a:t>
            </a:r>
          </a:p>
          <a:p>
            <a:pPr marL="341313" indent="-284163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Titles and obligations </a:t>
            </a:r>
            <a:r>
              <a:rPr lang="en-US" dirty="0" smtClean="0"/>
              <a:t>were inherited </a:t>
            </a:r>
            <a:r>
              <a:rPr lang="en-US" sz="3000" dirty="0"/>
              <a:t>(</a:t>
            </a:r>
            <a:r>
              <a:rPr lang="en-US" sz="3000" dirty="0" smtClean="0"/>
              <a:t>primogeniture)</a:t>
            </a:r>
            <a:endParaRPr lang="en-US" sz="3000" dirty="0" smtClean="0"/>
          </a:p>
          <a:p>
            <a:pPr lvl="2"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628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Feudal Social Pyramid</a:t>
            </a:r>
            <a:endParaRPr lang="en-US" dirty="0"/>
          </a:p>
        </p:txBody>
      </p:sp>
      <p:pic>
        <p:nvPicPr>
          <p:cNvPr id="8" name="Content Placeholder 7" descr="image004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09" r="-8809"/>
          <a:stretch>
            <a:fillRect/>
          </a:stretch>
        </p:blipFill>
        <p:spPr>
          <a:xfrm>
            <a:off x="457200" y="1417638"/>
            <a:ext cx="8229600" cy="5378450"/>
          </a:xfrm>
        </p:spPr>
      </p:pic>
    </p:spTree>
    <p:extLst>
      <p:ext uri="{BB962C8B-B14F-4D97-AF65-F5344CB8AC3E}">
        <p14:creationId xmlns:p14="http://schemas.microsoft.com/office/powerpoint/2010/main" val="381541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77"/>
            <a:ext cx="8229600" cy="1143000"/>
          </a:xfrm>
        </p:spPr>
        <p:txBody>
          <a:bodyPr/>
          <a:lstStyle/>
          <a:p>
            <a:r>
              <a:rPr lang="en-US" u="sng" dirty="0" smtClean="0"/>
              <a:t>Feudalism as an Economic System</a:t>
            </a:r>
            <a:endParaRPr lang="en-US" u="sng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25141"/>
            <a:ext cx="8229600" cy="5254712"/>
          </a:xfrm>
          <a:ln/>
        </p:spPr>
        <p:txBody>
          <a:bodyPr>
            <a:normAutofit/>
          </a:bodyPr>
          <a:lstStyle/>
          <a:p>
            <a:pPr marL="341313" indent="-341313">
              <a:spcBef>
                <a:spcPts val="7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/>
              <a:t>Self -sufficient Agricultural Manor</a:t>
            </a:r>
          </a:p>
          <a:p>
            <a:pPr marL="741363" lvl="1" indent="-284163">
              <a:spcBef>
                <a:spcPts val="6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/>
              <a:t>The farm, the lord’s castle and village buildings</a:t>
            </a:r>
          </a:p>
          <a:p>
            <a:pPr marL="741363" lvl="1" indent="-284163">
              <a:spcBef>
                <a:spcPts val="6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/>
              <a:t>Lord </a:t>
            </a:r>
            <a:r>
              <a:rPr lang="en-US" dirty="0" smtClean="0"/>
              <a:t>dictates </a:t>
            </a:r>
            <a:r>
              <a:rPr lang="en-US" dirty="0"/>
              <a:t>the </a:t>
            </a:r>
            <a:r>
              <a:rPr lang="en-US" dirty="0" smtClean="0"/>
              <a:t>activities and production levels</a:t>
            </a:r>
            <a:endParaRPr lang="en-US" sz="2400" dirty="0" smtClean="0"/>
          </a:p>
          <a:p>
            <a:pPr marL="741363" lvl="1" indent="-284163">
              <a:spcBef>
                <a:spcPts val="6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u="sng" dirty="0" smtClean="0"/>
              <a:t>Serfs</a:t>
            </a:r>
            <a:r>
              <a:rPr lang="en-US" dirty="0" smtClean="0"/>
              <a:t> provided the labor</a:t>
            </a:r>
          </a:p>
          <a:p>
            <a:pPr marL="1141413" lvl="2" indent="-284163">
              <a:spcBef>
                <a:spcPts val="6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Not exactly enslaved but not free</a:t>
            </a:r>
          </a:p>
          <a:p>
            <a:pPr marL="1141413" lvl="2" indent="-284163">
              <a:spcBef>
                <a:spcPts val="6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Legally bound to the land they worked</a:t>
            </a:r>
          </a:p>
          <a:p>
            <a:pPr marL="1141413" lvl="2" indent="-284163">
              <a:spcBef>
                <a:spcPts val="6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Paid “rent” with labor or crops</a:t>
            </a:r>
            <a:endParaRPr lang="en-US" dirty="0"/>
          </a:p>
          <a:p>
            <a:pPr marL="1141413" lvl="2" indent="-284163">
              <a:spcBef>
                <a:spcPts val="6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/>
              <a:t>Impoverished life</a:t>
            </a:r>
          </a:p>
          <a:p>
            <a:pPr marL="341313" indent="-284163">
              <a:spcBef>
                <a:spcPts val="6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Very little trade between manors</a:t>
            </a:r>
          </a:p>
          <a:p>
            <a:pPr marL="341313" indent="-284163">
              <a:spcBef>
                <a:spcPts val="600"/>
              </a:spcBef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Limited use of money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066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manorcha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"/>
            <a:ext cx="9144000" cy="669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43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4507</TotalTime>
  <Words>490</Words>
  <Application>Microsoft Macintosh PowerPoint</Application>
  <PresentationFormat>On-screen Show (4:3)</PresentationFormat>
  <Paragraphs>58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What came before the Modern Era?</vt:lpstr>
      <vt:lpstr>Feudalism:  What was it?</vt:lpstr>
      <vt:lpstr>Reasons for the Rise of Feudalism</vt:lpstr>
      <vt:lpstr>Feudalism as a Political System</vt:lpstr>
      <vt:lpstr>PowerPoint Presentation</vt:lpstr>
      <vt:lpstr>Feudalism as a Social System</vt:lpstr>
      <vt:lpstr>The Feudal Social Pyramid</vt:lpstr>
      <vt:lpstr>Feudalism as an Economic System</vt:lpstr>
      <vt:lpstr>PowerPoint Presentation</vt:lpstr>
      <vt:lpstr>Pre-Modern Thought in the Middle Ages</vt:lpstr>
      <vt:lpstr>Why did Feudalism decline?</vt:lpstr>
      <vt:lpstr>Entering the Modern Era 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came before the Modern Era?</dc:title>
  <dc:creator>Dominic Lambek</dc:creator>
  <cp:lastModifiedBy>Dom Lambek</cp:lastModifiedBy>
  <cp:revision>21</cp:revision>
  <dcterms:created xsi:type="dcterms:W3CDTF">2013-09-11T00:33:44Z</dcterms:created>
  <dcterms:modified xsi:type="dcterms:W3CDTF">2017-09-10T19:44:42Z</dcterms:modified>
</cp:coreProperties>
</file>